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2" r:id="rId3"/>
    <p:sldId id="268" r:id="rId4"/>
    <p:sldId id="269" r:id="rId5"/>
    <p:sldId id="257" r:id="rId6"/>
    <p:sldId id="259" r:id="rId7"/>
    <p:sldId id="260" r:id="rId8"/>
    <p:sldId id="273" r:id="rId9"/>
    <p:sldId id="274" r:id="rId10"/>
    <p:sldId id="277" r:id="rId11"/>
    <p:sldId id="261" r:id="rId12"/>
    <p:sldId id="276" r:id="rId13"/>
    <p:sldId id="262" r:id="rId14"/>
    <p:sldId id="263" r:id="rId15"/>
    <p:sldId id="264" r:id="rId16"/>
    <p:sldId id="265" r:id="rId17"/>
    <p:sldId id="266" r:id="rId18"/>
    <p:sldId id="267" r:id="rId19"/>
    <p:sldId id="275" r:id="rId20"/>
    <p:sldId id="258" r:id="rId21"/>
    <p:sldId id="278" r:id="rId22"/>
    <p:sldId id="270" r:id="rId23"/>
  </p:sldIdLst>
  <p:sldSz cx="9144000" cy="6858000" type="screen4x3"/>
  <p:notesSz cx="6858000" cy="9144000"/>
  <p:custShowLst>
    <p:custShow name="Основной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21"/>
        <p:sld r:id="rId22"/>
        <p:sld r:id="rId23"/>
      </p:sldLst>
    </p:custShow>
    <p:custShow name="цель" id="1">
      <p:sldLst>
        <p:sld r:id="rId13"/>
      </p:sldLst>
    </p:custShow>
    <p:custShow name="уровень" id="2">
      <p:sldLst>
        <p:sld r:id="rId14"/>
      </p:sldLst>
    </p:custShow>
    <p:custShow name="техники" id="3">
      <p:sldLst>
        <p:sld r:id="rId15"/>
        <p:sld r:id="rId16"/>
        <p:sld r:id="rId17"/>
        <p:sld r:id="rId18"/>
        <p:sld r:id="rId19"/>
      </p:sldLst>
    </p:custShow>
    <p:custShow name="методы" id="4">
      <p:sldLst>
        <p:sld r:id="rId20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364" autoAdjust="0"/>
  </p:normalViewPr>
  <p:slideViewPr>
    <p:cSldViewPr>
      <p:cViewPr varScale="1">
        <p:scale>
          <a:sx n="92" d="100"/>
          <a:sy n="92" d="100"/>
        </p:scale>
        <p:origin x="11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73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01789-FB0D-4134-98E5-7AEB1BA8471F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B4CD1A6-B2D1-4CF8-A01E-E5D60C4CCDA1}">
      <dgm:prSet phldrT="[Текст]"/>
      <dgm:spPr/>
      <dgm:t>
        <a:bodyPr/>
        <a:lstStyle/>
        <a:p>
          <a:r>
            <a:rPr lang="ru-RU" dirty="0" smtClean="0"/>
            <a:t>Оценивание учителем</a:t>
          </a:r>
          <a:endParaRPr lang="ru-RU" dirty="0"/>
        </a:p>
      </dgm:t>
    </dgm:pt>
    <dgm:pt modelId="{5FF49742-5D4F-4388-B8BD-98ED061B0681}" type="parTrans" cxnId="{5B769767-FE86-4614-B2F9-95C6C56FEEA6}">
      <dgm:prSet/>
      <dgm:spPr/>
      <dgm:t>
        <a:bodyPr/>
        <a:lstStyle/>
        <a:p>
          <a:endParaRPr lang="ru-RU"/>
        </a:p>
      </dgm:t>
    </dgm:pt>
    <dgm:pt modelId="{84F55816-CD1A-45E8-85A5-62D03BF4071D}" type="sibTrans" cxnId="{5B769767-FE86-4614-B2F9-95C6C56FEEA6}">
      <dgm:prSet/>
      <dgm:spPr/>
      <dgm:t>
        <a:bodyPr/>
        <a:lstStyle/>
        <a:p>
          <a:endParaRPr lang="ru-RU"/>
        </a:p>
      </dgm:t>
    </dgm:pt>
    <dgm:pt modelId="{61CB744D-11DE-4B77-821F-827BDDA32B0B}">
      <dgm:prSet phldrT="[Текст]"/>
      <dgm:spPr/>
      <dgm:t>
        <a:bodyPr/>
        <a:lstStyle/>
        <a:p>
          <a:r>
            <a:rPr lang="ru-RU" dirty="0" err="1" smtClean="0"/>
            <a:t>Самооценивание</a:t>
          </a:r>
          <a:endParaRPr lang="ru-RU" dirty="0"/>
        </a:p>
      </dgm:t>
    </dgm:pt>
    <dgm:pt modelId="{2F793654-47AB-4E6F-8B2A-199197F62409}" type="parTrans" cxnId="{BE2D5067-8E22-451C-96C5-F487096051F9}">
      <dgm:prSet/>
      <dgm:spPr/>
      <dgm:t>
        <a:bodyPr/>
        <a:lstStyle/>
        <a:p>
          <a:endParaRPr lang="ru-RU"/>
        </a:p>
      </dgm:t>
    </dgm:pt>
    <dgm:pt modelId="{BB6D4717-5A75-4367-BB2F-465E584B8115}" type="sibTrans" cxnId="{BE2D5067-8E22-451C-96C5-F487096051F9}">
      <dgm:prSet/>
      <dgm:spPr/>
      <dgm:t>
        <a:bodyPr/>
        <a:lstStyle/>
        <a:p>
          <a:endParaRPr lang="ru-RU"/>
        </a:p>
      </dgm:t>
    </dgm:pt>
    <dgm:pt modelId="{FF5847DA-E095-48D7-8928-91C91395FC20}">
      <dgm:prSet phldrT="[Текст]"/>
      <dgm:spPr/>
      <dgm:t>
        <a:bodyPr/>
        <a:lstStyle/>
        <a:p>
          <a:r>
            <a:rPr lang="ru-RU" dirty="0" err="1" smtClean="0"/>
            <a:t>Взаимооценивание</a:t>
          </a:r>
          <a:endParaRPr lang="ru-RU" dirty="0"/>
        </a:p>
      </dgm:t>
    </dgm:pt>
    <dgm:pt modelId="{78B23CE7-2111-40FA-86FA-9FE45C924D9D}" type="parTrans" cxnId="{3A1D5877-302C-4B4F-89CA-A8911B300BDD}">
      <dgm:prSet/>
      <dgm:spPr/>
      <dgm:t>
        <a:bodyPr/>
        <a:lstStyle/>
        <a:p>
          <a:endParaRPr lang="ru-RU"/>
        </a:p>
      </dgm:t>
    </dgm:pt>
    <dgm:pt modelId="{A3977CB0-9ED7-4B47-AE49-45135733A5C4}" type="sibTrans" cxnId="{3A1D5877-302C-4B4F-89CA-A8911B300BDD}">
      <dgm:prSet/>
      <dgm:spPr/>
      <dgm:t>
        <a:bodyPr/>
        <a:lstStyle/>
        <a:p>
          <a:endParaRPr lang="ru-RU"/>
        </a:p>
      </dgm:t>
    </dgm:pt>
    <dgm:pt modelId="{1CD08168-D334-47C0-A0DE-58F99B32205D}">
      <dgm:prSet phldrT="[Текст]"/>
      <dgm:spPr/>
      <dgm:t>
        <a:bodyPr/>
        <a:lstStyle/>
        <a:p>
          <a:r>
            <a:rPr lang="ru-RU" dirty="0" smtClean="0"/>
            <a:t>Комбинированное оценивание</a:t>
          </a:r>
          <a:endParaRPr lang="ru-RU" dirty="0"/>
        </a:p>
      </dgm:t>
    </dgm:pt>
    <dgm:pt modelId="{5D315A09-E01A-43F8-AB73-755E709A9A3A}" type="parTrans" cxnId="{2E29F005-7980-405B-A404-48C4DDF7174C}">
      <dgm:prSet/>
      <dgm:spPr/>
      <dgm:t>
        <a:bodyPr/>
        <a:lstStyle/>
        <a:p>
          <a:endParaRPr lang="ru-RU"/>
        </a:p>
      </dgm:t>
    </dgm:pt>
    <dgm:pt modelId="{29648436-98C5-4647-A608-086ED211BEC4}" type="sibTrans" cxnId="{2E29F005-7980-405B-A404-48C4DDF7174C}">
      <dgm:prSet/>
      <dgm:spPr/>
      <dgm:t>
        <a:bodyPr/>
        <a:lstStyle/>
        <a:p>
          <a:endParaRPr lang="ru-RU"/>
        </a:p>
      </dgm:t>
    </dgm:pt>
    <dgm:pt modelId="{7E1CB0BE-3DC9-4390-9380-B7AF82897925}" type="pres">
      <dgm:prSet presAssocID="{32001789-FB0D-4134-98E5-7AEB1BA847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41821-3398-4138-BFE2-22201EE95675}" type="pres">
      <dgm:prSet presAssocID="{AB4CD1A6-B2D1-4CF8-A01E-E5D60C4CCDA1}" presName="parentLin" presStyleCnt="0"/>
      <dgm:spPr/>
    </dgm:pt>
    <dgm:pt modelId="{9C833E1A-3192-402D-BD4A-AD771FEF549F}" type="pres">
      <dgm:prSet presAssocID="{AB4CD1A6-B2D1-4CF8-A01E-E5D60C4CCD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A0A66E7-A1B3-44F9-AEC3-EA12792B9A9A}" type="pres">
      <dgm:prSet presAssocID="{AB4CD1A6-B2D1-4CF8-A01E-E5D60C4CCDA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C5CFF-4B51-4ECB-B834-203196C4900F}" type="pres">
      <dgm:prSet presAssocID="{AB4CD1A6-B2D1-4CF8-A01E-E5D60C4CCDA1}" presName="negativeSpace" presStyleCnt="0"/>
      <dgm:spPr/>
    </dgm:pt>
    <dgm:pt modelId="{9C078579-3906-47C9-B0CB-8610FB7F9AAA}" type="pres">
      <dgm:prSet presAssocID="{AB4CD1A6-B2D1-4CF8-A01E-E5D60C4CCDA1}" presName="childText" presStyleLbl="conFgAcc1" presStyleIdx="0" presStyleCnt="4">
        <dgm:presLayoutVars>
          <dgm:bulletEnabled val="1"/>
        </dgm:presLayoutVars>
      </dgm:prSet>
      <dgm:spPr/>
    </dgm:pt>
    <dgm:pt modelId="{3AB94960-209E-4DE9-B571-E9F4269175D3}" type="pres">
      <dgm:prSet presAssocID="{84F55816-CD1A-45E8-85A5-62D03BF4071D}" presName="spaceBetweenRectangles" presStyleCnt="0"/>
      <dgm:spPr/>
    </dgm:pt>
    <dgm:pt modelId="{ACB56A4F-C0D8-4BF8-8030-24C41F7D5EC3}" type="pres">
      <dgm:prSet presAssocID="{61CB744D-11DE-4B77-821F-827BDDA32B0B}" presName="parentLin" presStyleCnt="0"/>
      <dgm:spPr/>
    </dgm:pt>
    <dgm:pt modelId="{5306BF4D-658F-4994-A2EA-FF694CDEB09C}" type="pres">
      <dgm:prSet presAssocID="{61CB744D-11DE-4B77-821F-827BDDA32B0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D2C1D49-A8A7-48E4-B5A0-59E9B9CC584E}" type="pres">
      <dgm:prSet presAssocID="{61CB744D-11DE-4B77-821F-827BDDA32B0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0D8A5-5D7A-4B7C-94DD-516E8759501E}" type="pres">
      <dgm:prSet presAssocID="{61CB744D-11DE-4B77-821F-827BDDA32B0B}" presName="negativeSpace" presStyleCnt="0"/>
      <dgm:spPr/>
    </dgm:pt>
    <dgm:pt modelId="{4E27F2D4-8E7D-41E1-BF89-5B9CCBC8AB6C}" type="pres">
      <dgm:prSet presAssocID="{61CB744D-11DE-4B77-821F-827BDDA32B0B}" presName="childText" presStyleLbl="conFgAcc1" presStyleIdx="1" presStyleCnt="4">
        <dgm:presLayoutVars>
          <dgm:bulletEnabled val="1"/>
        </dgm:presLayoutVars>
      </dgm:prSet>
      <dgm:spPr/>
    </dgm:pt>
    <dgm:pt modelId="{01E6ECAB-9674-440F-A1AF-FDCADFBF8149}" type="pres">
      <dgm:prSet presAssocID="{BB6D4717-5A75-4367-BB2F-465E584B8115}" presName="spaceBetweenRectangles" presStyleCnt="0"/>
      <dgm:spPr/>
    </dgm:pt>
    <dgm:pt modelId="{9786014A-83F7-4F7D-85E0-3B3AA31E78DF}" type="pres">
      <dgm:prSet presAssocID="{FF5847DA-E095-48D7-8928-91C91395FC20}" presName="parentLin" presStyleCnt="0"/>
      <dgm:spPr/>
    </dgm:pt>
    <dgm:pt modelId="{003408B8-6504-44CE-A6A5-034BE9AD27A7}" type="pres">
      <dgm:prSet presAssocID="{FF5847DA-E095-48D7-8928-91C91395FC2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E4A33CC-2884-443D-917E-AFF5BC96BDF0}" type="pres">
      <dgm:prSet presAssocID="{FF5847DA-E095-48D7-8928-91C91395FC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91F2B-09A9-4B7E-B7C1-1B9F37B33B30}" type="pres">
      <dgm:prSet presAssocID="{FF5847DA-E095-48D7-8928-91C91395FC20}" presName="negativeSpace" presStyleCnt="0"/>
      <dgm:spPr/>
    </dgm:pt>
    <dgm:pt modelId="{13CE7A8E-42EF-4249-BF95-D47E353DDD96}" type="pres">
      <dgm:prSet presAssocID="{FF5847DA-E095-48D7-8928-91C91395FC20}" presName="childText" presStyleLbl="conFgAcc1" presStyleIdx="2" presStyleCnt="4">
        <dgm:presLayoutVars>
          <dgm:bulletEnabled val="1"/>
        </dgm:presLayoutVars>
      </dgm:prSet>
      <dgm:spPr/>
    </dgm:pt>
    <dgm:pt modelId="{25734E32-4CCB-4B3F-91C4-40B3CAE7F2CA}" type="pres">
      <dgm:prSet presAssocID="{A3977CB0-9ED7-4B47-AE49-45135733A5C4}" presName="spaceBetweenRectangles" presStyleCnt="0"/>
      <dgm:spPr/>
    </dgm:pt>
    <dgm:pt modelId="{1AC80806-2250-4226-B276-DB6980A94DB7}" type="pres">
      <dgm:prSet presAssocID="{1CD08168-D334-47C0-A0DE-58F99B32205D}" presName="parentLin" presStyleCnt="0"/>
      <dgm:spPr/>
    </dgm:pt>
    <dgm:pt modelId="{C7168A6D-FB0A-4115-BE40-751AF017197B}" type="pres">
      <dgm:prSet presAssocID="{1CD08168-D334-47C0-A0DE-58F99B32205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C8C771B-3114-45B8-98B5-E3D40F635E1A}" type="pres">
      <dgm:prSet presAssocID="{1CD08168-D334-47C0-A0DE-58F99B3220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81517-FF1E-41B0-BC9A-5C10C12C6D1B}" type="pres">
      <dgm:prSet presAssocID="{1CD08168-D334-47C0-A0DE-58F99B32205D}" presName="negativeSpace" presStyleCnt="0"/>
      <dgm:spPr/>
    </dgm:pt>
    <dgm:pt modelId="{5EA81AA9-5B2C-430E-A50E-C7D76813622D}" type="pres">
      <dgm:prSet presAssocID="{1CD08168-D334-47C0-A0DE-58F99B32205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6CACCA0-8A8C-4F02-885E-7D56C6D87935}" type="presOf" srcId="{FF5847DA-E095-48D7-8928-91C91395FC20}" destId="{CE4A33CC-2884-443D-917E-AFF5BC96BDF0}" srcOrd="1" destOrd="0" presId="urn:microsoft.com/office/officeart/2005/8/layout/list1"/>
    <dgm:cxn modelId="{B3A550F9-F587-4C2B-86A8-717D7F56996F}" type="presOf" srcId="{61CB744D-11DE-4B77-821F-827BDDA32B0B}" destId="{BD2C1D49-A8A7-48E4-B5A0-59E9B9CC584E}" srcOrd="1" destOrd="0" presId="urn:microsoft.com/office/officeart/2005/8/layout/list1"/>
    <dgm:cxn modelId="{2E29F005-7980-405B-A404-48C4DDF7174C}" srcId="{32001789-FB0D-4134-98E5-7AEB1BA8471F}" destId="{1CD08168-D334-47C0-A0DE-58F99B32205D}" srcOrd="3" destOrd="0" parTransId="{5D315A09-E01A-43F8-AB73-755E709A9A3A}" sibTransId="{29648436-98C5-4647-A608-086ED211BEC4}"/>
    <dgm:cxn modelId="{5B769767-FE86-4614-B2F9-95C6C56FEEA6}" srcId="{32001789-FB0D-4134-98E5-7AEB1BA8471F}" destId="{AB4CD1A6-B2D1-4CF8-A01E-E5D60C4CCDA1}" srcOrd="0" destOrd="0" parTransId="{5FF49742-5D4F-4388-B8BD-98ED061B0681}" sibTransId="{84F55816-CD1A-45E8-85A5-62D03BF4071D}"/>
    <dgm:cxn modelId="{75B37B0B-5B44-4D01-9B8B-F25E53D0B993}" type="presOf" srcId="{AB4CD1A6-B2D1-4CF8-A01E-E5D60C4CCDA1}" destId="{9C833E1A-3192-402D-BD4A-AD771FEF549F}" srcOrd="0" destOrd="0" presId="urn:microsoft.com/office/officeart/2005/8/layout/list1"/>
    <dgm:cxn modelId="{14C8416F-0ED1-415B-A495-E61EE7F2E237}" type="presOf" srcId="{32001789-FB0D-4134-98E5-7AEB1BA8471F}" destId="{7E1CB0BE-3DC9-4390-9380-B7AF82897925}" srcOrd="0" destOrd="0" presId="urn:microsoft.com/office/officeart/2005/8/layout/list1"/>
    <dgm:cxn modelId="{BE2D5067-8E22-451C-96C5-F487096051F9}" srcId="{32001789-FB0D-4134-98E5-7AEB1BA8471F}" destId="{61CB744D-11DE-4B77-821F-827BDDA32B0B}" srcOrd="1" destOrd="0" parTransId="{2F793654-47AB-4E6F-8B2A-199197F62409}" sibTransId="{BB6D4717-5A75-4367-BB2F-465E584B8115}"/>
    <dgm:cxn modelId="{3A1D5877-302C-4B4F-89CA-A8911B300BDD}" srcId="{32001789-FB0D-4134-98E5-7AEB1BA8471F}" destId="{FF5847DA-E095-48D7-8928-91C91395FC20}" srcOrd="2" destOrd="0" parTransId="{78B23CE7-2111-40FA-86FA-9FE45C924D9D}" sibTransId="{A3977CB0-9ED7-4B47-AE49-45135733A5C4}"/>
    <dgm:cxn modelId="{C5BEFE92-7F79-4F4B-9912-1FFDCB20FC58}" type="presOf" srcId="{1CD08168-D334-47C0-A0DE-58F99B32205D}" destId="{DC8C771B-3114-45B8-98B5-E3D40F635E1A}" srcOrd="1" destOrd="0" presId="urn:microsoft.com/office/officeart/2005/8/layout/list1"/>
    <dgm:cxn modelId="{98AF0EBB-81AD-45C4-9E7E-9E4E6CA01907}" type="presOf" srcId="{61CB744D-11DE-4B77-821F-827BDDA32B0B}" destId="{5306BF4D-658F-4994-A2EA-FF694CDEB09C}" srcOrd="0" destOrd="0" presId="urn:microsoft.com/office/officeart/2005/8/layout/list1"/>
    <dgm:cxn modelId="{F318F0A7-EAD3-49DF-9D82-2379FA16BDCB}" type="presOf" srcId="{1CD08168-D334-47C0-A0DE-58F99B32205D}" destId="{C7168A6D-FB0A-4115-BE40-751AF017197B}" srcOrd="0" destOrd="0" presId="urn:microsoft.com/office/officeart/2005/8/layout/list1"/>
    <dgm:cxn modelId="{6D655AFE-B818-400A-AC5A-5AF3A83AFBF1}" type="presOf" srcId="{FF5847DA-E095-48D7-8928-91C91395FC20}" destId="{003408B8-6504-44CE-A6A5-034BE9AD27A7}" srcOrd="0" destOrd="0" presId="urn:microsoft.com/office/officeart/2005/8/layout/list1"/>
    <dgm:cxn modelId="{8B60A91C-5F47-442C-AF25-DB1B1DE9B01E}" type="presOf" srcId="{AB4CD1A6-B2D1-4CF8-A01E-E5D60C4CCDA1}" destId="{0A0A66E7-A1B3-44F9-AEC3-EA12792B9A9A}" srcOrd="1" destOrd="0" presId="urn:microsoft.com/office/officeart/2005/8/layout/list1"/>
    <dgm:cxn modelId="{5981ED59-52B7-4741-9BE5-F7FE3600CAF5}" type="presParOf" srcId="{7E1CB0BE-3DC9-4390-9380-B7AF82897925}" destId="{DD641821-3398-4138-BFE2-22201EE95675}" srcOrd="0" destOrd="0" presId="urn:microsoft.com/office/officeart/2005/8/layout/list1"/>
    <dgm:cxn modelId="{37E3C546-4306-4BEF-886D-51EF2F46F41D}" type="presParOf" srcId="{DD641821-3398-4138-BFE2-22201EE95675}" destId="{9C833E1A-3192-402D-BD4A-AD771FEF549F}" srcOrd="0" destOrd="0" presId="urn:microsoft.com/office/officeart/2005/8/layout/list1"/>
    <dgm:cxn modelId="{9A26CC6C-A5CA-4DDE-920C-3F47091FAB92}" type="presParOf" srcId="{DD641821-3398-4138-BFE2-22201EE95675}" destId="{0A0A66E7-A1B3-44F9-AEC3-EA12792B9A9A}" srcOrd="1" destOrd="0" presId="urn:microsoft.com/office/officeart/2005/8/layout/list1"/>
    <dgm:cxn modelId="{2D158DEC-25CF-4E97-8857-26790CDED300}" type="presParOf" srcId="{7E1CB0BE-3DC9-4390-9380-B7AF82897925}" destId="{6D4C5CFF-4B51-4ECB-B834-203196C4900F}" srcOrd="1" destOrd="0" presId="urn:microsoft.com/office/officeart/2005/8/layout/list1"/>
    <dgm:cxn modelId="{9DC18072-2C2E-4740-8212-94CD3F53C75B}" type="presParOf" srcId="{7E1CB0BE-3DC9-4390-9380-B7AF82897925}" destId="{9C078579-3906-47C9-B0CB-8610FB7F9AAA}" srcOrd="2" destOrd="0" presId="urn:microsoft.com/office/officeart/2005/8/layout/list1"/>
    <dgm:cxn modelId="{FC2FD26C-7298-41FA-ACAF-E1DD23239AD8}" type="presParOf" srcId="{7E1CB0BE-3DC9-4390-9380-B7AF82897925}" destId="{3AB94960-209E-4DE9-B571-E9F4269175D3}" srcOrd="3" destOrd="0" presId="urn:microsoft.com/office/officeart/2005/8/layout/list1"/>
    <dgm:cxn modelId="{27C3B315-A457-41B9-B14B-A88BB39D33C9}" type="presParOf" srcId="{7E1CB0BE-3DC9-4390-9380-B7AF82897925}" destId="{ACB56A4F-C0D8-4BF8-8030-24C41F7D5EC3}" srcOrd="4" destOrd="0" presId="urn:microsoft.com/office/officeart/2005/8/layout/list1"/>
    <dgm:cxn modelId="{92A176D5-DF08-4EBC-9A87-DBDCFA5B8757}" type="presParOf" srcId="{ACB56A4F-C0D8-4BF8-8030-24C41F7D5EC3}" destId="{5306BF4D-658F-4994-A2EA-FF694CDEB09C}" srcOrd="0" destOrd="0" presId="urn:microsoft.com/office/officeart/2005/8/layout/list1"/>
    <dgm:cxn modelId="{A3539475-499A-46B6-A6EF-9F95C68C5C8F}" type="presParOf" srcId="{ACB56A4F-C0D8-4BF8-8030-24C41F7D5EC3}" destId="{BD2C1D49-A8A7-48E4-B5A0-59E9B9CC584E}" srcOrd="1" destOrd="0" presId="urn:microsoft.com/office/officeart/2005/8/layout/list1"/>
    <dgm:cxn modelId="{5CA5145E-0878-46A0-AF1D-F01D068D8BA9}" type="presParOf" srcId="{7E1CB0BE-3DC9-4390-9380-B7AF82897925}" destId="{D100D8A5-5D7A-4B7C-94DD-516E8759501E}" srcOrd="5" destOrd="0" presId="urn:microsoft.com/office/officeart/2005/8/layout/list1"/>
    <dgm:cxn modelId="{62CE16C6-3AD2-44E0-9337-C510C8F6A535}" type="presParOf" srcId="{7E1CB0BE-3DC9-4390-9380-B7AF82897925}" destId="{4E27F2D4-8E7D-41E1-BF89-5B9CCBC8AB6C}" srcOrd="6" destOrd="0" presId="urn:microsoft.com/office/officeart/2005/8/layout/list1"/>
    <dgm:cxn modelId="{74E021DD-E6FA-49C6-99EF-749939EE4176}" type="presParOf" srcId="{7E1CB0BE-3DC9-4390-9380-B7AF82897925}" destId="{01E6ECAB-9674-440F-A1AF-FDCADFBF8149}" srcOrd="7" destOrd="0" presId="urn:microsoft.com/office/officeart/2005/8/layout/list1"/>
    <dgm:cxn modelId="{84E5D226-6757-4863-AA07-A550D4BDFB13}" type="presParOf" srcId="{7E1CB0BE-3DC9-4390-9380-B7AF82897925}" destId="{9786014A-83F7-4F7D-85E0-3B3AA31E78DF}" srcOrd="8" destOrd="0" presId="urn:microsoft.com/office/officeart/2005/8/layout/list1"/>
    <dgm:cxn modelId="{BEA2E44C-3A0B-4818-B247-88C7CA9C67BA}" type="presParOf" srcId="{9786014A-83F7-4F7D-85E0-3B3AA31E78DF}" destId="{003408B8-6504-44CE-A6A5-034BE9AD27A7}" srcOrd="0" destOrd="0" presId="urn:microsoft.com/office/officeart/2005/8/layout/list1"/>
    <dgm:cxn modelId="{796F065D-78BA-44AD-B948-68B2E7EC1E3B}" type="presParOf" srcId="{9786014A-83F7-4F7D-85E0-3B3AA31E78DF}" destId="{CE4A33CC-2884-443D-917E-AFF5BC96BDF0}" srcOrd="1" destOrd="0" presId="urn:microsoft.com/office/officeart/2005/8/layout/list1"/>
    <dgm:cxn modelId="{5E24432C-DBE0-4E48-B612-2B752A23A21A}" type="presParOf" srcId="{7E1CB0BE-3DC9-4390-9380-B7AF82897925}" destId="{96E91F2B-09A9-4B7E-B7C1-1B9F37B33B30}" srcOrd="9" destOrd="0" presId="urn:microsoft.com/office/officeart/2005/8/layout/list1"/>
    <dgm:cxn modelId="{8428576A-E6FC-4092-BE14-39FA61281C09}" type="presParOf" srcId="{7E1CB0BE-3DC9-4390-9380-B7AF82897925}" destId="{13CE7A8E-42EF-4249-BF95-D47E353DDD96}" srcOrd="10" destOrd="0" presId="urn:microsoft.com/office/officeart/2005/8/layout/list1"/>
    <dgm:cxn modelId="{CC5DEECB-B5CA-4F7E-8028-DDFF313216E8}" type="presParOf" srcId="{7E1CB0BE-3DC9-4390-9380-B7AF82897925}" destId="{25734E32-4CCB-4B3F-91C4-40B3CAE7F2CA}" srcOrd="11" destOrd="0" presId="urn:microsoft.com/office/officeart/2005/8/layout/list1"/>
    <dgm:cxn modelId="{0E19214D-B647-4905-8FA2-5F05750639E4}" type="presParOf" srcId="{7E1CB0BE-3DC9-4390-9380-B7AF82897925}" destId="{1AC80806-2250-4226-B276-DB6980A94DB7}" srcOrd="12" destOrd="0" presId="urn:microsoft.com/office/officeart/2005/8/layout/list1"/>
    <dgm:cxn modelId="{214733F0-2945-45AB-822A-957147E6C677}" type="presParOf" srcId="{1AC80806-2250-4226-B276-DB6980A94DB7}" destId="{C7168A6D-FB0A-4115-BE40-751AF017197B}" srcOrd="0" destOrd="0" presId="urn:microsoft.com/office/officeart/2005/8/layout/list1"/>
    <dgm:cxn modelId="{5E2AE889-06E8-4DC4-9C2A-87282245F843}" type="presParOf" srcId="{1AC80806-2250-4226-B276-DB6980A94DB7}" destId="{DC8C771B-3114-45B8-98B5-E3D40F635E1A}" srcOrd="1" destOrd="0" presId="urn:microsoft.com/office/officeart/2005/8/layout/list1"/>
    <dgm:cxn modelId="{0C7EAD80-6912-4A56-B391-DE8F339FCD4D}" type="presParOf" srcId="{7E1CB0BE-3DC9-4390-9380-B7AF82897925}" destId="{65481517-FF1E-41B0-BC9A-5C10C12C6D1B}" srcOrd="13" destOrd="0" presId="urn:microsoft.com/office/officeart/2005/8/layout/list1"/>
    <dgm:cxn modelId="{7B4049F5-62B6-434F-AB97-59760D68EB37}" type="presParOf" srcId="{7E1CB0BE-3DC9-4390-9380-B7AF82897925}" destId="{5EA81AA9-5B2C-430E-A50E-C7D7681362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6B11E-9969-4DF6-B931-6EDC86FCE2B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68E2-3DA9-4EFA-82C6-A76282E82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0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68E2-3DA9-4EFA-82C6-A76282E82D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fotohomka.ru</a:t>
            </a:r>
            <a:r>
              <a:rPr lang="en-US" dirty="0" smtClean="0"/>
              <a:t>/images/Nov/02/</a:t>
            </a:r>
            <a:r>
              <a:rPr lang="en-US" dirty="0" err="1" smtClean="0"/>
              <a:t>6800a0663a79985d928c829f2fe86ac8</a:t>
            </a:r>
            <a:r>
              <a:rPr lang="en-US" dirty="0" smtClean="0"/>
              <a:t>/</a:t>
            </a:r>
            <a:r>
              <a:rPr lang="en-US" dirty="0" err="1" smtClean="0"/>
              <a:t>mini_4.jpg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68E2-3DA9-4EFA-82C6-A76282E82DD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56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litsait.ru</a:t>
            </a:r>
            <a:r>
              <a:rPr lang="en-US" dirty="0" smtClean="0"/>
              <a:t>/upload/comments/</a:t>
            </a:r>
            <a:r>
              <a:rPr lang="en-US" dirty="0" err="1" smtClean="0"/>
              <a:t>8010cc33e72fe38483d037c37882ae8d.gif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68E2-3DA9-4EFA-82C6-A76282E82DD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5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images.aif.ru</a:t>
            </a:r>
            <a:r>
              <a:rPr lang="en-US" dirty="0" smtClean="0"/>
              <a:t>/003/613/</a:t>
            </a:r>
            <a:r>
              <a:rPr lang="en-US" dirty="0" err="1" smtClean="0"/>
              <a:t>bb6ee343344df8844ea6f7407b251a4c.jpg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68E2-3DA9-4EFA-82C6-A76282E82D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8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dancingchair.ru</a:t>
            </a:r>
            <a:r>
              <a:rPr lang="en-US" dirty="0" smtClean="0"/>
              <a:t>/upload/</a:t>
            </a:r>
            <a:r>
              <a:rPr lang="en-US" dirty="0" err="1" smtClean="0"/>
              <a:t>medialibrary</a:t>
            </a:r>
            <a:r>
              <a:rPr lang="en-US" dirty="0" smtClean="0"/>
              <a:t>/</a:t>
            </a:r>
            <a:r>
              <a:rPr lang="en-US" dirty="0" err="1" smtClean="0"/>
              <a:t>62d</a:t>
            </a:r>
            <a:r>
              <a:rPr lang="en-US" dirty="0" smtClean="0"/>
              <a:t>/</a:t>
            </a:r>
            <a:r>
              <a:rPr lang="en-US" dirty="0" err="1" smtClean="0"/>
              <a:t>62dd8ed6786e6b5dafc62f46a266f9dd.jpg</a:t>
            </a:r>
            <a:r>
              <a:rPr lang="ru-RU" dirty="0" smtClean="0"/>
              <a:t> На кубе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wiki.w311.info</a:t>
            </a:r>
            <a:r>
              <a:rPr lang="en-US" dirty="0" smtClean="0"/>
              <a:t>/images/8/</a:t>
            </a:r>
            <a:r>
              <a:rPr lang="en-US" dirty="0" err="1" smtClean="0"/>
              <a:t>8d</a:t>
            </a:r>
            <a:r>
              <a:rPr lang="en-US" dirty="0" smtClean="0"/>
              <a:t>/</a:t>
            </a:r>
            <a:r>
              <a:rPr lang="en-US" dirty="0" err="1" smtClean="0"/>
              <a:t>Maskottchen_gesprengte_Ketten.jpg</a:t>
            </a:r>
            <a:r>
              <a:rPr lang="ru-RU" dirty="0" smtClean="0"/>
              <a:t> С замком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68E2-3DA9-4EFA-82C6-A76282E82D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2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pp.vk.me</a:t>
            </a:r>
            <a:r>
              <a:rPr lang="en-US" dirty="0" smtClean="0"/>
              <a:t>/</a:t>
            </a:r>
            <a:r>
              <a:rPr lang="en-US" dirty="0" err="1" smtClean="0"/>
              <a:t>c636725</a:t>
            </a:r>
            <a:r>
              <a:rPr lang="en-US" dirty="0" smtClean="0"/>
              <a:t>/</a:t>
            </a:r>
            <a:r>
              <a:rPr lang="en-US" dirty="0" err="1" smtClean="0"/>
              <a:t>v636725373</a:t>
            </a:r>
            <a:r>
              <a:rPr lang="en-US" dirty="0" smtClean="0"/>
              <a:t>/</a:t>
            </a:r>
            <a:r>
              <a:rPr lang="en-US" dirty="0" err="1" smtClean="0"/>
              <a:t>cd1</a:t>
            </a:r>
            <a:r>
              <a:rPr lang="en-US" dirty="0" smtClean="0"/>
              <a:t>/</a:t>
            </a:r>
            <a:r>
              <a:rPr lang="en-US" dirty="0" err="1" smtClean="0"/>
              <a:t>FfrE212EBIU.jpg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68E2-3DA9-4EFA-82C6-A76282E82D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59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cdn1.img.ria.ru</a:t>
            </a:r>
            <a:r>
              <a:rPr lang="en-US" dirty="0" smtClean="0"/>
              <a:t>/images/105357/29/</a:t>
            </a:r>
            <a:r>
              <a:rPr lang="en-US" dirty="0" err="1" smtClean="0"/>
              <a:t>1053572937.jpg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68E2-3DA9-4EFA-82C6-A76282E82DD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1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edu.enterinfo.ru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-content/uploads/2013/11/%</a:t>
            </a:r>
            <a:r>
              <a:rPr lang="en-US" dirty="0" err="1" smtClean="0"/>
              <a:t>D0%91%D0%BB%D1%83%D0%BC.png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68E2-3DA9-4EFA-82C6-A76282E82DD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0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http://cyber-</a:t>
            </a:r>
            <a:r>
              <a:rPr lang="en-US" dirty="0" err="1" smtClean="0"/>
              <a:t>wall.ru</a:t>
            </a:r>
            <a:r>
              <a:rPr lang="en-US" dirty="0" smtClean="0"/>
              <a:t>/Images/Teacher/</a:t>
            </a:r>
            <a:r>
              <a:rPr lang="en-US" dirty="0" err="1" smtClean="0"/>
              <a:t>Tehnics.png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68E2-3DA9-4EFA-82C6-A76282E82DD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09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orenwiki.ru</a:t>
            </a:r>
            <a:r>
              <a:rPr lang="en-US" dirty="0"/>
              <a:t>/images/thumb/0/00/%D0%A1%D1%85%D0%B5%D0%BC%D0%B0_%D0%BE%D1%86%D0%B5%D0%BD%D0%B8%D0%B2%D0%B0%D0%BD%D0%B8%D1%8F_%D0%BF%D1%80%D0%BE%D0%B5%D0%BA%D1%82%D0%B0_%D0%9F%D0%B5%D1%80%D0%B2%D1%8B%D0%B9_%D1%84%D0%B8%D0%B7%D0%B8%D1%87%D0%B5%D1%81%D0%BA%D0%B8%D0%B9_%D0%BF%D1%80%D0%B8%D0%B1%D0%BE%D1%80.jpg/</a:t>
            </a:r>
            <a:r>
              <a:rPr lang="en-US" dirty="0" err="1"/>
              <a:t>700px</a:t>
            </a:r>
            <a:r>
              <a:rPr lang="en-US" dirty="0"/>
              <a:t>-%D0%A1%D1%85%D0%B5%D0%BC%D0%B0_%D0%BE%D1%86%D0%B5%D0%BD%D0%B8%D0%B2%D0%B0%D0%BD%D0%B8%D1%8F_%D0%BF%D1%80%D0%BE%D0%B5%D0%BA%D1%82%D0%B0_%D0%9F%D0%B5%D1%80%D0%B2%D1%8B%D0%B9_%D1%84%D0%B8%D0%B7%D0%B8%D1%87%D0%B5%D1%81%D0%BA%D0%B8%D0%B9_%D0%BF%D1%80%D0%B8%D0%B1%D0%BE%D1%80.jpg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68E2-3DA9-4EFA-82C6-A76282E82D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8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im8.asset.yvimg.kz</a:t>
            </a:r>
            <a:r>
              <a:rPr lang="en-US" dirty="0" smtClean="0"/>
              <a:t>/</a:t>
            </a:r>
            <a:r>
              <a:rPr lang="en-US" dirty="0" err="1" smtClean="0"/>
              <a:t>userimages</a:t>
            </a:r>
            <a:r>
              <a:rPr lang="en-US" dirty="0" smtClean="0"/>
              <a:t>/</a:t>
            </a:r>
            <a:r>
              <a:rPr lang="en-US" dirty="0" err="1" smtClean="0"/>
              <a:t>behappy</a:t>
            </a:r>
            <a:r>
              <a:rPr lang="en-US" dirty="0" smtClean="0"/>
              <a:t>/</a:t>
            </a:r>
            <a:r>
              <a:rPr lang="en-US" dirty="0" err="1" smtClean="0"/>
              <a:t>FDzZGCwToyW124P4WonS4M9M5IQJjn.jpg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68E2-3DA9-4EFA-82C6-A76282E82DD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8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636">
            <a:off x="3935112" y="-471622"/>
            <a:ext cx="5178975" cy="5431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8640">
            <a:off x="-324807" y="-474002"/>
            <a:ext cx="5152938" cy="527874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483768" y="522920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Сердюк Анна Сергеевна,</a:t>
            </a:r>
          </a:p>
          <a:p>
            <a:r>
              <a:rPr lang="ru-RU" dirty="0" smtClean="0"/>
              <a:t>учащаяся 11 класса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81054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95736" y="5733256"/>
            <a:ext cx="5832648" cy="700187"/>
          </a:xfrm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МБОУ "Нижнекулойская средняя школа"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81054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5" y="79508"/>
            <a:ext cx="8819771" cy="61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30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32500">
              <a:srgbClr val="FCDBC0">
                <a:alpha val="30980"/>
              </a:srgbClr>
            </a:gs>
            <a:gs pos="15000">
              <a:schemeClr val="accent6">
                <a:lumMod val="20000"/>
                <a:lumOff val="80000"/>
                <a:alpha val="58000"/>
              </a:schemeClr>
            </a:gs>
            <a:gs pos="95362">
              <a:srgbClr val="F6D9CA">
                <a:alpha val="70980"/>
              </a:srgbClr>
            </a:gs>
            <a:gs pos="90725">
              <a:schemeClr val="accent2">
                <a:lumMod val="33000"/>
                <a:lumOff val="67000"/>
                <a:alpha val="67000"/>
              </a:schemeClr>
            </a:gs>
            <a:gs pos="81450">
              <a:srgbClr val="E7E591">
                <a:lumMod val="56000"/>
                <a:lumOff val="44000"/>
                <a:alpha val="41000"/>
              </a:srgbClr>
            </a:gs>
            <a:gs pos="72175">
              <a:srgbClr val="FBB3EC">
                <a:lumMod val="86000"/>
                <a:lumOff val="14000"/>
                <a:alpha val="33000"/>
              </a:srgbClr>
            </a:gs>
            <a:gs pos="62900">
              <a:srgbClr val="FDE4CF"/>
            </a:gs>
            <a:gs pos="0">
              <a:srgbClr val="FFFF00">
                <a:lumMod val="41000"/>
                <a:lumOff val="59000"/>
                <a:alpha val="81000"/>
              </a:srgbClr>
            </a:gs>
            <a:gs pos="50000">
              <a:srgbClr val="FDDFC7">
                <a:alpha val="29804"/>
              </a:srgbClr>
            </a:gs>
            <a:gs pos="100000">
              <a:schemeClr val="accent6">
                <a:lumMod val="45000"/>
                <a:lumOff val="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>
            <a:lvl1pPr algn="just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gradFill flip="none" rotWithShape="1">
          <a:gsLst>
            <a:gs pos="32500">
              <a:srgbClr val="FCDBC0">
                <a:alpha val="30980"/>
              </a:srgbClr>
            </a:gs>
            <a:gs pos="15000">
              <a:schemeClr val="accent6">
                <a:lumMod val="20000"/>
                <a:lumOff val="80000"/>
                <a:alpha val="58000"/>
              </a:schemeClr>
            </a:gs>
            <a:gs pos="95362">
              <a:srgbClr val="F6D9CA">
                <a:alpha val="70980"/>
              </a:srgbClr>
            </a:gs>
            <a:gs pos="90725">
              <a:schemeClr val="accent2">
                <a:lumMod val="33000"/>
                <a:lumOff val="67000"/>
                <a:alpha val="67000"/>
              </a:schemeClr>
            </a:gs>
            <a:gs pos="81450">
              <a:srgbClr val="E7E591">
                <a:lumMod val="56000"/>
                <a:lumOff val="44000"/>
                <a:alpha val="41000"/>
              </a:srgbClr>
            </a:gs>
            <a:gs pos="72175">
              <a:srgbClr val="FBB3EC">
                <a:lumMod val="86000"/>
                <a:lumOff val="14000"/>
                <a:alpha val="33000"/>
              </a:srgbClr>
            </a:gs>
            <a:gs pos="62900">
              <a:srgbClr val="FDE4CF"/>
            </a:gs>
            <a:gs pos="0">
              <a:srgbClr val="FFFF00">
                <a:lumMod val="41000"/>
                <a:lumOff val="59000"/>
                <a:alpha val="81000"/>
              </a:srgbClr>
            </a:gs>
            <a:gs pos="50000">
              <a:srgbClr val="FDDFC7">
                <a:alpha val="29804"/>
              </a:srgbClr>
            </a:gs>
            <a:gs pos="100000">
              <a:schemeClr val="accent6">
                <a:lumMod val="45000"/>
                <a:lumOff val="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>
            <a:lvl1pPr algn="just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651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960000" cy="54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960000" cy="54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5373216"/>
            <a:ext cx="7704856" cy="720080"/>
          </a:xfrm>
        </p:spPr>
        <p:txBody>
          <a:bodyPr anchor="b">
            <a:noAutofit/>
          </a:bodyPr>
          <a:lstStyle>
            <a:lvl1pPr algn="ctr">
              <a:defRPr sz="4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92000" y="188640"/>
            <a:ext cx="7560000" cy="50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572" y="6093296"/>
            <a:ext cx="7704856" cy="64807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50088" y="6356350"/>
            <a:ext cx="658416" cy="365125"/>
          </a:xfrm>
        </p:spPr>
        <p:txBody>
          <a:bodyPr/>
          <a:lstStyle/>
          <a:p>
            <a:fld id="{D1AAD31B-EBD7-4278-8FD6-34888A2CAD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8660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50405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8245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50405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8245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31B-EBD7-4278-8FD6-34888A2CA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884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500">
              <a:srgbClr val="FCDBC0">
                <a:alpha val="30980"/>
              </a:srgbClr>
            </a:gs>
            <a:gs pos="15000">
              <a:schemeClr val="accent6">
                <a:lumMod val="20000"/>
                <a:lumOff val="80000"/>
                <a:alpha val="58000"/>
              </a:schemeClr>
            </a:gs>
            <a:gs pos="95362">
              <a:srgbClr val="F6D9CA">
                <a:alpha val="70980"/>
              </a:srgbClr>
            </a:gs>
            <a:gs pos="90725">
              <a:schemeClr val="accent2">
                <a:lumMod val="33000"/>
                <a:lumOff val="67000"/>
                <a:alpha val="67000"/>
              </a:schemeClr>
            </a:gs>
            <a:gs pos="81450">
              <a:srgbClr val="E7E591">
                <a:lumMod val="56000"/>
                <a:lumOff val="44000"/>
                <a:alpha val="41000"/>
              </a:srgbClr>
            </a:gs>
            <a:gs pos="72175">
              <a:srgbClr val="FBB3EC">
                <a:lumMod val="86000"/>
                <a:lumOff val="14000"/>
                <a:alpha val="33000"/>
              </a:srgbClr>
            </a:gs>
            <a:gs pos="62900">
              <a:schemeClr val="accent6">
                <a:lumMod val="40000"/>
                <a:lumOff val="60000"/>
              </a:schemeClr>
            </a:gs>
            <a:gs pos="0">
              <a:srgbClr val="FFFF00">
                <a:lumMod val="41000"/>
                <a:lumOff val="59000"/>
                <a:alpha val="81000"/>
              </a:srgbClr>
            </a:gs>
            <a:gs pos="50000">
              <a:srgbClr val="FDDFC7">
                <a:alpha val="29804"/>
              </a:srgbClr>
            </a:gs>
            <a:gs pos="100000">
              <a:schemeClr val="accent6">
                <a:lumMod val="45000"/>
                <a:lumOff val="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760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6" r:id="rId4"/>
    <p:sldLayoutId id="2147483663" r:id="rId5"/>
    <p:sldLayoutId id="2147483664" r:id="rId6"/>
    <p:sldLayoutId id="2147483676" r:id="rId7"/>
    <p:sldLayoutId id="2147483672" r:id="rId8"/>
    <p:sldLayoutId id="2147483665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c-edu.ru/sites/default/files/files/trainings/seminars/seminar5/Pinskaya.pdf" TargetMode="External"/><Relationship Id="rId2" Type="http://schemas.openxmlformats.org/officeDocument/2006/relationships/hyperlink" Target="http://www.ciced.ru/docs/publications/Ocenivanie%20dlya%20obucheniya%20M.A.%20Pinskaya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yberleninka.ru/article/n/formiruyuschee-otsenivanie-obrazovatelnyh-rezultatov-uchaschihsya-v-sovremennoy-shkole" TargetMode="External"/><Relationship Id="rId5" Type="http://schemas.openxmlformats.org/officeDocument/2006/relationships/hyperlink" Target="https://prohorovaon.files.wordpress.com/2013/01/d184d0b8d188d0bcd0b0d0bd2.pdf" TargetMode="External"/><Relationship Id="rId4" Type="http://schemas.openxmlformats.org/officeDocument/2006/relationships/hyperlink" Target="http://www.narva.ut.ee/sites/default/files/nc/oppevahend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Машанова</a:t>
            </a:r>
            <a:r>
              <a:rPr lang="ru-RU" dirty="0" smtClean="0"/>
              <a:t> Д.А.,</a:t>
            </a:r>
            <a:endParaRPr lang="ru-RU" dirty="0" smtClean="0"/>
          </a:p>
          <a:p>
            <a:r>
              <a:rPr lang="ru-RU" dirty="0" smtClean="0"/>
              <a:t>Заместитель директора по методической работе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5AD-4842-41E6-A5D9-DDB9BBAE0C77}" type="datetime1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МБОУ </a:t>
            </a:r>
            <a:r>
              <a:rPr lang="ru-RU" dirty="0" smtClean="0"/>
              <a:t>«ООШ № 21»"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1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формирующего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Учебные цели должны быть открытыми и понятны для детей;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Оценивание должно быть </a:t>
            </a:r>
            <a:r>
              <a:rPr lang="ru-RU" dirty="0" err="1"/>
              <a:t>критериальным</a:t>
            </a:r>
            <a:r>
              <a:rPr lang="ru-RU" dirty="0"/>
              <a:t>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В оценивании должны участвовать сами ученики;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Рефлексия должна стать обязательным этапом  оценивания;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На любом этапе учебной работы  </a:t>
            </a:r>
            <a:r>
              <a:rPr lang="ru-RU" dirty="0" smtClean="0"/>
              <a:t>ученик </a:t>
            </a:r>
            <a:r>
              <a:rPr lang="ru-RU" dirty="0"/>
              <a:t>должен иметь возможность получить обратную связь;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Оценивание должно быть непрерывным.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ru-RU" dirty="0" err="1" smtClean="0"/>
              <a:t>Пинской</a:t>
            </a:r>
            <a:r>
              <a:rPr lang="ru-RU" dirty="0" smtClean="0"/>
              <a:t> М. 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smtClean="0">
                <a:hlinkClick r:id="" action="ppaction://customshow?id=1&amp;return=true"/>
              </a:rPr>
              <a:t>Перевод </a:t>
            </a:r>
            <a:r>
              <a:rPr lang="ru-RU" dirty="0">
                <a:hlinkClick r:id="" action="ppaction://customshow?id=1&amp;return=true"/>
              </a:rPr>
              <a:t>цели в измеряемый учебный </a:t>
            </a:r>
            <a:r>
              <a:rPr lang="ru-RU" dirty="0" smtClean="0">
                <a:hlinkClick r:id="" action="ppaction://customshow?id=1&amp;return=true"/>
              </a:rPr>
              <a:t>результат;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smtClean="0">
                <a:hlinkClick r:id="" action="ppaction://customshow?id=2&amp;return=true"/>
              </a:rPr>
              <a:t>Определение необходимого уровня </a:t>
            </a:r>
            <a:r>
              <a:rPr lang="ru-RU" dirty="0">
                <a:hlinkClick r:id="" action="ppaction://customshow?id=2&amp;return=true"/>
              </a:rPr>
              <a:t>их </a:t>
            </a:r>
            <a:r>
              <a:rPr lang="ru-RU" dirty="0" smtClean="0">
                <a:hlinkClick r:id="" action="ppaction://customshow?id=2&amp;return=true"/>
              </a:rPr>
              <a:t>достижения; </a:t>
            </a:r>
            <a:endParaRPr lang="ru-RU" dirty="0"/>
          </a:p>
          <a:p>
            <a:r>
              <a:rPr lang="ru-RU" dirty="0" smtClean="0"/>
              <a:t>3. </a:t>
            </a:r>
            <a:r>
              <a:rPr lang="ru-RU" dirty="0" smtClean="0">
                <a:hlinkClick r:id="" action="ppaction://customshow?id=3&amp;return=true"/>
              </a:rPr>
              <a:t>Отбор </a:t>
            </a:r>
            <a:r>
              <a:rPr lang="ru-RU" dirty="0">
                <a:hlinkClick r:id="" action="ppaction://customshow?id=3&amp;return=true"/>
              </a:rPr>
              <a:t>техники </a:t>
            </a:r>
            <a:r>
              <a:rPr lang="ru-RU" dirty="0" smtClean="0">
                <a:hlinkClick r:id="" action="ppaction://customshow?id=3&amp;return=true"/>
              </a:rPr>
              <a:t>оценивания; 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 smtClean="0">
                <a:hlinkClick r:id="" action="ppaction://customshow?id=4&amp;return=true"/>
              </a:rPr>
              <a:t>Выбор </a:t>
            </a:r>
            <a:r>
              <a:rPr lang="ru-RU" dirty="0">
                <a:hlinkClick r:id="" action="ppaction://customshow?id=4&amp;return=true"/>
              </a:rPr>
              <a:t>и </a:t>
            </a:r>
            <a:r>
              <a:rPr lang="ru-RU" dirty="0" smtClean="0">
                <a:hlinkClick r:id="" action="ppaction://customshow?id=4&amp;return=true"/>
              </a:rPr>
              <a:t>реализация соответствующих методов обучения; </a:t>
            </a:r>
            <a:endParaRPr lang="ru-RU" dirty="0" smtClean="0"/>
          </a:p>
          <a:p>
            <a:r>
              <a:rPr lang="ru-RU" dirty="0" smtClean="0"/>
              <a:t>5. Проведение оценивания;</a:t>
            </a:r>
          </a:p>
          <a:p>
            <a:r>
              <a:rPr lang="ru-RU" dirty="0" smtClean="0"/>
              <a:t>6. Определение: </a:t>
            </a:r>
            <a:r>
              <a:rPr lang="ru-RU" dirty="0"/>
              <a:t>достигнуты </a:t>
            </a:r>
            <a:endParaRPr lang="ru-RU" dirty="0" smtClean="0"/>
          </a:p>
          <a:p>
            <a:r>
              <a:rPr lang="ru-RU" dirty="0" smtClean="0"/>
              <a:t>ли </a:t>
            </a:r>
            <a:r>
              <a:rPr lang="ru-RU" dirty="0"/>
              <a:t>планируемые результаты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Среды обитания организмов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Цель:</a:t>
            </a:r>
            <a:r>
              <a:rPr lang="ru-RU" dirty="0"/>
              <a:t> </a:t>
            </a:r>
            <a:r>
              <a:rPr lang="ru-RU" dirty="0" smtClean="0"/>
              <a:t>Изучить среды обитания организмов.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1. Сформулировать понятие «среда обитания»;</a:t>
            </a:r>
          </a:p>
          <a:p>
            <a:r>
              <a:rPr lang="ru-RU" dirty="0"/>
              <a:t>2. Познакомиться с 4 средами обитания на Земле; </a:t>
            </a:r>
          </a:p>
          <a:p>
            <a:r>
              <a:rPr lang="ru-RU" dirty="0"/>
              <a:t>3. Охарактеризовать среды обитания, выяснить особенности каждой из сред обитания;</a:t>
            </a:r>
          </a:p>
          <a:p>
            <a:r>
              <a:rPr lang="ru-RU" dirty="0"/>
              <a:t>4. Определить комфортность сред обитания для проживания в них организмов.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Б. </a:t>
            </a:r>
            <a:r>
              <a:rPr lang="ru-RU" dirty="0" err="1" smtClean="0"/>
              <a:t>Блума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2" y="1382920"/>
            <a:ext cx="8125296" cy="502878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Техники </a:t>
            </a:r>
            <a:r>
              <a:rPr lang="ru-RU" dirty="0"/>
              <a:t>формирующего оценивания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b="1" dirty="0"/>
              <a:t>Техники, обеспечивающие обратную связь для учителей и учеников </a:t>
            </a:r>
            <a:r>
              <a:rPr lang="ru-RU" dirty="0"/>
              <a:t>(составление тестовых вопросов, недельный отчет, </a:t>
            </a:r>
            <a:r>
              <a:rPr lang="ru-RU" dirty="0" err="1"/>
              <a:t>саммари</a:t>
            </a:r>
            <a:r>
              <a:rPr lang="ru-RU" dirty="0"/>
              <a:t> в одном предложении, карты понятий, оценка </a:t>
            </a:r>
            <a:r>
              <a:rPr lang="ru-RU" dirty="0" smtClean="0"/>
              <a:t>теста </a:t>
            </a:r>
            <a:r>
              <a:rPr lang="ru-RU" dirty="0"/>
              <a:t>учениками, мини-обзор, цепочка заметок и др</a:t>
            </a:r>
            <a:r>
              <a:rPr lang="ru-RU" dirty="0" smtClean="0"/>
              <a:t>.);</a:t>
            </a:r>
            <a:endParaRPr lang="ru-RU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b="1" dirty="0"/>
              <a:t>Рефлексивные оценочные техники </a:t>
            </a:r>
            <a:r>
              <a:rPr lang="ru-RU" dirty="0"/>
              <a:t>(опросники, оценочные рубрики, рефлексия, </a:t>
            </a:r>
            <a:r>
              <a:rPr lang="ru-RU" dirty="0" err="1"/>
              <a:t>саморефлексия</a:t>
            </a:r>
            <a:r>
              <a:rPr lang="ru-RU" dirty="0"/>
              <a:t> и др</a:t>
            </a:r>
            <a:r>
              <a:rPr lang="ru-RU" dirty="0" smtClean="0"/>
              <a:t>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4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Ромашка вопросов </a:t>
            </a:r>
            <a:r>
              <a:rPr lang="ru-RU" dirty="0" err="1" smtClean="0"/>
              <a:t>Блума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Простые вопросы: Что? Где? Как? Когда?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Уточняющие вопросы: Правильно ли я понял, что ...?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Интерпретационные вопросы: </a:t>
            </a:r>
            <a:r>
              <a:rPr lang="ru-RU" dirty="0" smtClean="0"/>
              <a:t>Почему?</a:t>
            </a:r>
            <a:endParaRPr lang="ru-RU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Практические вопросы: Где </a:t>
            </a:r>
            <a:r>
              <a:rPr lang="ru-RU" dirty="0" smtClean="0"/>
              <a:t>используются?</a:t>
            </a:r>
            <a:endParaRPr lang="ru-RU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Оценочные вопросы: Что хорошо? Что плохо?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Творческие вопросы: Что было </a:t>
            </a:r>
            <a:r>
              <a:rPr lang="ru-RU" dirty="0" smtClean="0"/>
              <a:t>бы?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53" y="1196975"/>
            <a:ext cx="5614093" cy="54006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понятий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0" y="1034274"/>
            <a:ext cx="7936740" cy="563508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Лист обратной связи (</a:t>
            </a:r>
            <a:r>
              <a:rPr lang="ru-RU" dirty="0"/>
              <a:t>Фишман И</a:t>
            </a:r>
            <a:r>
              <a:rPr lang="ru-RU" dirty="0" smtClean="0"/>
              <a:t>. С</a:t>
            </a:r>
            <a:r>
              <a:rPr lang="ru-RU" dirty="0"/>
              <a:t>., Голуб Г</a:t>
            </a:r>
            <a:r>
              <a:rPr lang="ru-RU" dirty="0" smtClean="0"/>
              <a:t>. Б.)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Лист </a:t>
            </a:r>
            <a:r>
              <a:rPr lang="ru-RU" dirty="0" smtClean="0"/>
              <a:t>успеха;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Маршрутный лист; </a:t>
            </a:r>
            <a:endParaRPr lang="ru-RU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Карта </a:t>
            </a:r>
            <a:r>
              <a:rPr lang="ru-RU" dirty="0"/>
              <a:t>достижений </a:t>
            </a:r>
            <a:r>
              <a:rPr lang="ru-RU" dirty="0" smtClean="0"/>
              <a:t>учащихся</a:t>
            </a:r>
            <a:r>
              <a:rPr lang="ru-RU" dirty="0"/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Лист индивидуальных достижений учащихся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42" y="3356992"/>
            <a:ext cx="3225316" cy="322531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954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оценивания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9592465"/>
              </p:ext>
            </p:extLst>
          </p:nvPr>
        </p:nvGraphicFramePr>
        <p:xfrm>
          <a:off x="467544" y="1397000"/>
          <a:ext cx="820891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4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образования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Целью </a:t>
            </a:r>
            <a:r>
              <a:rPr lang="ru-RU" dirty="0"/>
              <a:t>введения ЕГЭ являлось формирование объективной системы оценки качества подготовки </a:t>
            </a:r>
            <a:r>
              <a:rPr lang="ru-RU" dirty="0" smtClean="0"/>
              <a:t>выпускников…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Эксперты </a:t>
            </a:r>
            <a:r>
              <a:rPr lang="ru-RU" dirty="0"/>
              <a:t>отмечают общее снижение количества </a:t>
            </a:r>
            <a:r>
              <a:rPr lang="ru-RU" dirty="0" smtClean="0"/>
              <a:t>баллов </a:t>
            </a:r>
            <a:r>
              <a:rPr lang="ru-RU" dirty="0"/>
              <a:t>экзаменуемых... </a:t>
            </a:r>
            <a:endParaRPr lang="ru-RU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Отказ от устных экзаменов ведёт к неумению выстраивать </a:t>
            </a:r>
            <a:r>
              <a:rPr lang="ru-RU" dirty="0" smtClean="0"/>
              <a:t>диалог…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Важны </a:t>
            </a:r>
            <a:r>
              <a:rPr lang="ru-RU" dirty="0"/>
              <a:t>не оценки, а результат работы над ошибками!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«Цель обучения ребенка состоит в том,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b="1" dirty="0" smtClean="0"/>
              <a:t>чтобы </a:t>
            </a:r>
            <a:r>
              <a:rPr lang="ru-RU" b="1" dirty="0"/>
              <a:t>сделать его </a:t>
            </a:r>
            <a:r>
              <a:rPr lang="ru-RU" b="1" dirty="0" smtClean="0"/>
              <a:t>способным развиваться</a:t>
            </a:r>
            <a:r>
              <a:rPr lang="ru-RU" b="1" dirty="0"/>
              <a:t> дальше </a:t>
            </a:r>
            <a:endParaRPr lang="ru-RU" b="1" dirty="0" smtClean="0"/>
          </a:p>
          <a:p>
            <a:pPr algn="ctr"/>
            <a:r>
              <a:rPr lang="ru-RU" b="1" dirty="0" smtClean="0"/>
              <a:t>без </a:t>
            </a:r>
            <a:r>
              <a:rPr lang="ru-RU" b="1" dirty="0"/>
              <a:t>помощи учителя».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Элберт</a:t>
            </a:r>
            <a:r>
              <a:rPr lang="ru-RU" dirty="0" smtClean="0"/>
              <a:t> </a:t>
            </a:r>
            <a:r>
              <a:rPr lang="ru-RU" dirty="0" err="1"/>
              <a:t>Хаббарт</a:t>
            </a:r>
            <a:endParaRPr lang="ru-RU" dirty="0"/>
          </a:p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3068960"/>
            <a:ext cx="4857750" cy="36195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682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err="1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ru-RU" u="sng" dirty="0" err="1">
                <a:hlinkClick r:id="rId2"/>
              </a:rPr>
              <a:t>www.ciced.ru</a:t>
            </a:r>
            <a:r>
              <a:rPr lang="ru-RU" u="sng" dirty="0">
                <a:hlinkClick r:id="rId2"/>
              </a:rPr>
              <a:t>/</a:t>
            </a:r>
            <a:r>
              <a:rPr lang="ru-RU" u="sng" dirty="0" err="1">
                <a:hlinkClick r:id="rId2"/>
              </a:rPr>
              <a:t>docs</a:t>
            </a:r>
            <a:r>
              <a:rPr lang="ru-RU" u="sng" dirty="0">
                <a:hlinkClick r:id="rId2"/>
              </a:rPr>
              <a:t>/</a:t>
            </a:r>
            <a:r>
              <a:rPr lang="ru-RU" u="sng" dirty="0" err="1">
                <a:hlinkClick r:id="rId2"/>
              </a:rPr>
              <a:t>publications</a:t>
            </a:r>
            <a:r>
              <a:rPr lang="ru-RU" u="sng" dirty="0">
                <a:hlinkClick r:id="rId2"/>
              </a:rPr>
              <a:t>/Ocenivanie%20dlya%20obucheniya%20M.A.%</a:t>
            </a:r>
            <a:r>
              <a:rPr lang="ru-RU" u="sng" dirty="0" err="1">
                <a:hlinkClick r:id="rId2"/>
              </a:rPr>
              <a:t>20Pinskaya.pdf</a:t>
            </a:r>
            <a:r>
              <a:rPr lang="ru-RU" dirty="0"/>
              <a:t> </a:t>
            </a:r>
            <a:r>
              <a:rPr lang="ru-RU" dirty="0" err="1"/>
              <a:t>Пинская</a:t>
            </a:r>
            <a:r>
              <a:rPr lang="ru-RU" dirty="0"/>
              <a:t> М. А. Формирующее оценивание: оценивание для обучения. Практическое руководство для </a:t>
            </a:r>
            <a:r>
              <a:rPr lang="ru-RU" dirty="0" smtClean="0"/>
              <a:t>учителей;</a:t>
            </a:r>
          </a:p>
          <a:p>
            <a:r>
              <a:rPr lang="ru-RU" u="sng" dirty="0" err="1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ru-RU" u="sng" dirty="0" err="1">
                <a:hlinkClick r:id="rId3"/>
              </a:rPr>
              <a:t>www.rtc-edu.ru</a:t>
            </a:r>
            <a:r>
              <a:rPr lang="ru-RU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sites</a:t>
            </a:r>
            <a:r>
              <a:rPr lang="ru-RU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default</a:t>
            </a:r>
            <a:r>
              <a:rPr lang="ru-RU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files</a:t>
            </a:r>
            <a:r>
              <a:rPr lang="ru-RU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files</a:t>
            </a:r>
            <a:r>
              <a:rPr lang="ru-RU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trainings</a:t>
            </a:r>
            <a:r>
              <a:rPr lang="ru-RU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seminars</a:t>
            </a:r>
            <a:r>
              <a:rPr lang="ru-RU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seminar5</a:t>
            </a:r>
            <a:r>
              <a:rPr lang="ru-RU" u="sng" dirty="0">
                <a:hlinkClick r:id="rId3"/>
              </a:rPr>
              <a:t>/</a:t>
            </a:r>
            <a:r>
              <a:rPr lang="ru-RU" u="sng" dirty="0" err="1">
                <a:hlinkClick r:id="rId3"/>
              </a:rPr>
              <a:t>Pinskaya.pdf</a:t>
            </a:r>
            <a:r>
              <a:rPr lang="ru-RU" dirty="0"/>
              <a:t> </a:t>
            </a:r>
            <a:r>
              <a:rPr lang="ru-RU" dirty="0" err="1"/>
              <a:t>Пинская</a:t>
            </a:r>
            <a:r>
              <a:rPr lang="ru-RU" dirty="0"/>
              <a:t> </a:t>
            </a:r>
            <a:r>
              <a:rPr lang="ru-RU" dirty="0" err="1"/>
              <a:t>М.А</a:t>
            </a:r>
            <a:r>
              <a:rPr lang="ru-RU" dirty="0"/>
              <a:t>. Формирующее оценивание: оценивание в </a:t>
            </a:r>
            <a:r>
              <a:rPr lang="ru-RU" dirty="0" smtClean="0"/>
              <a:t>классе. – </a:t>
            </a:r>
            <a:r>
              <a:rPr lang="ru-RU" dirty="0"/>
              <a:t>М.: Логос, </a:t>
            </a:r>
            <a:r>
              <a:rPr lang="ru-RU" dirty="0" smtClean="0"/>
              <a:t>2010</a:t>
            </a:r>
            <a:r>
              <a:rPr lang="ru-RU" dirty="0"/>
              <a:t>;</a:t>
            </a:r>
          </a:p>
          <a:p>
            <a:r>
              <a:rPr lang="ru-RU" u="sng" dirty="0" err="1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ru-RU" u="sng" dirty="0" err="1">
                <a:hlinkClick r:id="rId4"/>
              </a:rPr>
              <a:t>www.narva.ut.ee</a:t>
            </a:r>
            <a:r>
              <a:rPr lang="ru-RU" u="sng" dirty="0">
                <a:hlinkClick r:id="rId4"/>
              </a:rPr>
              <a:t>/</a:t>
            </a:r>
            <a:r>
              <a:rPr lang="ru-RU" u="sng" dirty="0" err="1">
                <a:hlinkClick r:id="rId4"/>
              </a:rPr>
              <a:t>sites</a:t>
            </a:r>
            <a:r>
              <a:rPr lang="ru-RU" u="sng" dirty="0">
                <a:hlinkClick r:id="rId4"/>
              </a:rPr>
              <a:t>/</a:t>
            </a:r>
            <a:r>
              <a:rPr lang="ru-RU" u="sng" dirty="0" err="1">
                <a:hlinkClick r:id="rId4"/>
              </a:rPr>
              <a:t>default</a:t>
            </a:r>
            <a:r>
              <a:rPr lang="ru-RU" u="sng" dirty="0">
                <a:hlinkClick r:id="rId4"/>
              </a:rPr>
              <a:t>/</a:t>
            </a:r>
            <a:r>
              <a:rPr lang="ru-RU" u="sng" dirty="0" err="1">
                <a:hlinkClick r:id="rId4"/>
              </a:rPr>
              <a:t>files</a:t>
            </a:r>
            <a:r>
              <a:rPr lang="ru-RU" u="sng" dirty="0">
                <a:hlinkClick r:id="rId4"/>
              </a:rPr>
              <a:t>/</a:t>
            </a:r>
            <a:r>
              <a:rPr lang="ru-RU" u="sng" dirty="0" err="1">
                <a:hlinkClick r:id="rId4"/>
              </a:rPr>
              <a:t>nc</a:t>
            </a:r>
            <a:r>
              <a:rPr lang="ru-RU" u="sng" dirty="0">
                <a:hlinkClick r:id="rId4"/>
              </a:rPr>
              <a:t>/</a:t>
            </a:r>
            <a:r>
              <a:rPr lang="ru-RU" u="sng" dirty="0" err="1">
                <a:hlinkClick r:id="rId4"/>
              </a:rPr>
              <a:t>oppevahend.pdf</a:t>
            </a:r>
            <a:r>
              <a:rPr lang="ru-RU" dirty="0"/>
              <a:t> Ирина Логвина, Людмила </a:t>
            </a:r>
            <a:r>
              <a:rPr lang="ru-RU" dirty="0" smtClean="0"/>
              <a:t>Рождественская. Инструменты </a:t>
            </a:r>
            <a:r>
              <a:rPr lang="ru-RU" dirty="0"/>
              <a:t>формирующего оценивания в деятельности </a:t>
            </a:r>
            <a:r>
              <a:rPr lang="ru-RU" dirty="0" smtClean="0"/>
              <a:t>учителя-предметника. - </a:t>
            </a:r>
            <a:r>
              <a:rPr lang="ru-RU" dirty="0" err="1"/>
              <a:t>Narva</a:t>
            </a:r>
            <a:r>
              <a:rPr lang="ru-RU" dirty="0"/>
              <a:t>, </a:t>
            </a:r>
            <a:r>
              <a:rPr lang="ru-RU" dirty="0" smtClean="0"/>
              <a:t>2012;</a:t>
            </a:r>
          </a:p>
          <a:p>
            <a:r>
              <a:rPr lang="ru-RU" u="sng" dirty="0" err="1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</a:t>
            </a:r>
            <a:r>
              <a:rPr lang="ru-RU" u="sng" dirty="0" err="1">
                <a:hlinkClick r:id="rId5"/>
              </a:rPr>
              <a:t>prohorovaon.files.wordpress.com</a:t>
            </a:r>
            <a:r>
              <a:rPr lang="ru-RU" u="sng" dirty="0">
                <a:hlinkClick r:id="rId5"/>
              </a:rPr>
              <a:t>/2013/01/</a:t>
            </a:r>
            <a:r>
              <a:rPr lang="ru-RU" u="sng" dirty="0" err="1">
                <a:hlinkClick r:id="rId5"/>
              </a:rPr>
              <a:t>d184d0b8d188d0bcd0b0d0bd2.pdf</a:t>
            </a:r>
            <a:r>
              <a:rPr lang="ru-RU" dirty="0"/>
              <a:t> Фишман И</a:t>
            </a:r>
            <a:r>
              <a:rPr lang="ru-RU" dirty="0" smtClean="0"/>
              <a:t>. С</a:t>
            </a:r>
            <a:r>
              <a:rPr lang="ru-RU" dirty="0"/>
              <a:t>., Голуб Г</a:t>
            </a:r>
            <a:r>
              <a:rPr lang="ru-RU" dirty="0" smtClean="0"/>
              <a:t>. Б</a:t>
            </a:r>
            <a:r>
              <a:rPr lang="ru-RU" dirty="0"/>
              <a:t>. Формирующая оценка образовательных результатов учащихся: Методическое пособие. – Самара, </a:t>
            </a:r>
            <a:r>
              <a:rPr lang="ru-RU" dirty="0" smtClean="0"/>
              <a:t>2007</a:t>
            </a:r>
            <a:r>
              <a:rPr lang="ru-RU" b="1" dirty="0" smtClean="0"/>
              <a:t>;</a:t>
            </a:r>
          </a:p>
          <a:p>
            <a:r>
              <a:rPr lang="ru-RU" u="sng" dirty="0" err="1">
                <a:hlinkClick r:id="rId6"/>
              </a:rPr>
              <a:t>http</a:t>
            </a:r>
            <a:r>
              <a:rPr lang="ru-RU" u="sng" dirty="0">
                <a:hlinkClick r:id="rId6"/>
              </a:rPr>
              <a:t>://</a:t>
            </a:r>
            <a:r>
              <a:rPr lang="ru-RU" u="sng" dirty="0" err="1">
                <a:hlinkClick r:id="rId6"/>
              </a:rPr>
              <a:t>cyberleninka.ru</a:t>
            </a:r>
            <a:r>
              <a:rPr lang="ru-RU" u="sng" dirty="0">
                <a:hlinkClick r:id="rId6"/>
              </a:rPr>
              <a:t>/</a:t>
            </a:r>
            <a:r>
              <a:rPr lang="ru-RU" u="sng" dirty="0" err="1">
                <a:hlinkClick r:id="rId6"/>
              </a:rPr>
              <a:t>article</a:t>
            </a:r>
            <a:r>
              <a:rPr lang="ru-RU" u="sng" dirty="0">
                <a:hlinkClick r:id="rId6"/>
              </a:rPr>
              <a:t>/n/formiruyuschee-otsenivanie-obrazovatelnyh-rezultatov-uchaschihsya-v-sovremennoy-shkole</a:t>
            </a:r>
            <a:endParaRPr lang="ru-RU" dirty="0"/>
          </a:p>
          <a:p>
            <a:r>
              <a:rPr lang="ru-RU" dirty="0" err="1" smtClean="0"/>
              <a:t>Бойцова</a:t>
            </a:r>
            <a:r>
              <a:rPr lang="ru-RU" dirty="0" smtClean="0"/>
              <a:t> </a:t>
            </a:r>
            <a:r>
              <a:rPr lang="ru-RU" dirty="0"/>
              <a:t>Е. Г. </a:t>
            </a:r>
            <a:r>
              <a:rPr lang="ru-RU" dirty="0" smtClean="0"/>
              <a:t>Формирующее </a:t>
            </a:r>
            <a:r>
              <a:rPr lang="ru-RU" dirty="0"/>
              <a:t>оценивание образовательных результатов учащихся в современной школе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5AD-4842-41E6-A5D9-DDB9BBAE0C77}" type="datetime1">
              <a:rPr lang="ru-RU" smtClean="0"/>
              <a:t>15.11.2022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Отметка или оценка?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Ф. Решетников «Опять двойка»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78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Традиционное или формирующее оценивание?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понедельник я старался</a:t>
            </a:r>
            <a:br>
              <a:rPr lang="ru-RU" dirty="0"/>
            </a:br>
            <a:r>
              <a:rPr lang="ru-RU" dirty="0"/>
              <a:t>И без двоек продержался.</a:t>
            </a:r>
            <a:br>
              <a:rPr lang="ru-RU" dirty="0"/>
            </a:br>
            <a:r>
              <a:rPr lang="ru-RU" dirty="0"/>
              <a:t>Вторник тоже </a:t>
            </a:r>
            <a:r>
              <a:rPr lang="ru-RU" dirty="0" smtClean="0"/>
              <a:t>- </a:t>
            </a:r>
            <a:r>
              <a:rPr lang="ru-RU" dirty="0"/>
              <a:t>молодцом!</a:t>
            </a:r>
            <a:br>
              <a:rPr lang="ru-RU" dirty="0"/>
            </a:br>
            <a:r>
              <a:rPr lang="ru-RU" dirty="0"/>
              <a:t>Шёл с сияющим лицом.</a:t>
            </a:r>
            <a:br>
              <a:rPr lang="ru-RU" dirty="0"/>
            </a:br>
            <a:r>
              <a:rPr lang="ru-RU" dirty="0"/>
              <a:t>Но среда...</a:t>
            </a:r>
            <a:br>
              <a:rPr lang="ru-RU" dirty="0"/>
            </a:br>
            <a:r>
              <a:rPr lang="ru-RU" dirty="0"/>
              <a:t>Четверг...</a:t>
            </a:r>
            <a:br>
              <a:rPr lang="ru-RU" dirty="0"/>
            </a:br>
            <a:r>
              <a:rPr lang="ru-RU" dirty="0"/>
              <a:t>А пятница!!!</a:t>
            </a:r>
            <a:br>
              <a:rPr lang="ru-RU" dirty="0"/>
            </a:br>
            <a:r>
              <a:rPr lang="ru-RU" dirty="0"/>
              <a:t>Кто дневник увидит </a:t>
            </a:r>
            <a:r>
              <a:rPr lang="ru-RU" dirty="0" smtClean="0"/>
              <a:t>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Пятится...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Бедный папа мой родной</a:t>
            </a:r>
            <a:br>
              <a:rPr lang="ru-RU" dirty="0"/>
            </a:br>
            <a:r>
              <a:rPr lang="ru-RU" dirty="0"/>
              <a:t>Посвятил мне выходной.</a:t>
            </a:r>
            <a:br>
              <a:rPr lang="ru-RU" dirty="0"/>
            </a:br>
            <a:r>
              <a:rPr lang="ru-RU" dirty="0"/>
              <a:t>Мы писали,</a:t>
            </a:r>
            <a:br>
              <a:rPr lang="ru-RU" dirty="0"/>
            </a:br>
            <a:r>
              <a:rPr lang="ru-RU" dirty="0"/>
              <a:t>Мы читали</a:t>
            </a:r>
            <a:br>
              <a:rPr lang="ru-RU" dirty="0"/>
            </a:br>
            <a:r>
              <a:rPr lang="ru-RU" dirty="0"/>
              <a:t>Мы делили,</a:t>
            </a:r>
            <a:br>
              <a:rPr lang="ru-RU" dirty="0"/>
            </a:br>
            <a:r>
              <a:rPr lang="ru-RU" dirty="0"/>
              <a:t>Вычитали!</a:t>
            </a:r>
            <a:br>
              <a:rPr lang="ru-RU" dirty="0"/>
            </a:br>
            <a:r>
              <a:rPr lang="ru-RU" dirty="0"/>
              <a:t>Мы футбол смотреть не стали!</a:t>
            </a:r>
            <a:br>
              <a:rPr lang="ru-RU" dirty="0"/>
            </a:br>
            <a:r>
              <a:rPr lang="ru-RU" dirty="0"/>
              <a:t>Мы забыли, что устали!..</a:t>
            </a:r>
            <a:br>
              <a:rPr lang="ru-RU" dirty="0"/>
            </a:br>
            <a:r>
              <a:rPr lang="ru-RU" dirty="0"/>
              <a:t>И подумал я </a:t>
            </a:r>
            <a:r>
              <a:rPr lang="ru-RU" dirty="0" smtClean="0"/>
              <a:t>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Ну, честно! </a:t>
            </a:r>
            <a:r>
              <a:rPr lang="ru-RU" dirty="0" smtClean="0"/>
              <a:t>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учиться ИНТЕРЕСНО!</a:t>
            </a:r>
            <a:br>
              <a:rPr lang="ru-RU" dirty="0"/>
            </a:br>
            <a:endParaRPr lang="ru-RU" dirty="0" smtClean="0"/>
          </a:p>
          <a:p>
            <a:r>
              <a:rPr lang="ru-RU" dirty="0"/>
              <a:t>*</a:t>
            </a:r>
            <a:r>
              <a:rPr lang="ru-RU" dirty="0" smtClean="0"/>
              <a:t>Л</a:t>
            </a:r>
            <a:r>
              <a:rPr lang="ru-RU" dirty="0"/>
              <a:t>. </a:t>
            </a:r>
            <a:r>
              <a:rPr lang="ru-RU" dirty="0" smtClean="0"/>
              <a:t>Фадеева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61231"/>
            <a:ext cx="2044824" cy="20448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31B-EBD7-4278-8FD6-34888A2CAD31}" type="slidenum">
              <a:rPr lang="ru-RU" smtClean="0"/>
              <a:t>4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8995"/>
          <a:stretch/>
        </p:blipFill>
        <p:spPr>
          <a:xfrm>
            <a:off x="1059543" y="4606667"/>
            <a:ext cx="2235200" cy="20993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145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Ваш уровень знаний </a:t>
            </a:r>
            <a:br>
              <a:rPr lang="ru-RU" dirty="0" smtClean="0"/>
            </a:br>
            <a:r>
              <a:rPr lang="ru-RU" dirty="0" smtClean="0"/>
              <a:t>о формирующем оценивании: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Впервые слышу;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Имею представление;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Владею информацией;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Буду использовать информацию;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Использую информацию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4221088"/>
            <a:ext cx="2159000" cy="2286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23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Формирующее </a:t>
            </a:r>
            <a:r>
              <a:rPr lang="ru-RU" dirty="0"/>
              <a:t>оценивание </a:t>
            </a:r>
            <a:r>
              <a:rPr lang="ru-RU" dirty="0" smtClean="0"/>
              <a:t>необходимо - 96</a:t>
            </a:r>
            <a:r>
              <a:rPr lang="ru-RU" dirty="0"/>
              <a:t>% </a:t>
            </a:r>
            <a:r>
              <a:rPr lang="ru-RU" dirty="0" smtClean="0"/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Это условие </a:t>
            </a:r>
            <a:r>
              <a:rPr lang="ru-RU" dirty="0"/>
              <a:t>развития </a:t>
            </a:r>
            <a:r>
              <a:rPr lang="ru-RU" dirty="0" err="1"/>
              <a:t>метапредметных</a:t>
            </a:r>
            <a:r>
              <a:rPr lang="ru-RU" dirty="0"/>
              <a:t> результатов учащихся, реализации индивидуального подхода </a:t>
            </a:r>
            <a:r>
              <a:rPr lang="ru-RU" dirty="0" smtClean="0"/>
              <a:t>и </a:t>
            </a:r>
            <a:r>
              <a:rPr lang="ru-RU" dirty="0"/>
              <a:t>повышения мотивации </a:t>
            </a:r>
            <a:r>
              <a:rPr lang="ru-RU" dirty="0" smtClean="0"/>
              <a:t>к обучению  - </a:t>
            </a:r>
            <a:r>
              <a:rPr lang="ru-RU" dirty="0"/>
              <a:t>75</a:t>
            </a:r>
            <a:r>
              <a:rPr lang="ru-RU" dirty="0" smtClean="0"/>
              <a:t>%;</a:t>
            </a:r>
            <a:endParaRPr lang="ru-RU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системе </a:t>
            </a:r>
            <a:r>
              <a:rPr lang="ru-RU" dirty="0" smtClean="0"/>
              <a:t>используют - </a:t>
            </a:r>
            <a:r>
              <a:rPr lang="ru-RU" dirty="0"/>
              <a:t>35</a:t>
            </a:r>
            <a:r>
              <a:rPr lang="ru-RU" dirty="0" smtClean="0"/>
              <a:t>%;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образовательных </a:t>
            </a:r>
            <a:r>
              <a:rPr lang="ru-RU" dirty="0" smtClean="0"/>
              <a:t>учреждениях отсутствует </a:t>
            </a:r>
            <a:r>
              <a:rPr lang="ru-RU" dirty="0"/>
              <a:t>единая </a:t>
            </a:r>
            <a:r>
              <a:rPr lang="ru-RU" dirty="0" err="1"/>
              <a:t>внутришкольная</a:t>
            </a:r>
            <a:r>
              <a:rPr lang="ru-RU" dirty="0"/>
              <a:t> система </a:t>
            </a:r>
            <a:r>
              <a:rPr lang="ru-RU" dirty="0" smtClean="0"/>
              <a:t>оценивания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93</a:t>
            </a:r>
            <a:r>
              <a:rPr lang="ru-RU" dirty="0" smtClean="0"/>
              <a:t>%;</a:t>
            </a:r>
            <a:endParaRPr lang="ru-RU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Трудности: отсутствие </a:t>
            </a:r>
            <a:r>
              <a:rPr lang="ru-RU" dirty="0"/>
              <a:t>времени на </a:t>
            </a:r>
            <a:r>
              <a:rPr lang="ru-RU" dirty="0" smtClean="0"/>
              <a:t>проведение </a:t>
            </a:r>
            <a:r>
              <a:rPr lang="ru-RU" dirty="0"/>
              <a:t>(50</a:t>
            </a:r>
            <a:r>
              <a:rPr lang="ru-RU" dirty="0" smtClean="0"/>
              <a:t>%); недостаточное </a:t>
            </a:r>
            <a:r>
              <a:rPr lang="ru-RU" dirty="0"/>
              <a:t>владение приемами </a:t>
            </a:r>
            <a:r>
              <a:rPr lang="ru-RU" dirty="0" smtClean="0"/>
              <a:t>оценивания </a:t>
            </a:r>
            <a:r>
              <a:rPr lang="ru-RU" dirty="0"/>
              <a:t>(17</a:t>
            </a:r>
            <a:r>
              <a:rPr lang="ru-RU" dirty="0" smtClean="0"/>
              <a:t>%); </a:t>
            </a:r>
            <a:r>
              <a:rPr lang="ru-RU" dirty="0"/>
              <a:t>отсутствие мотивации (15</a:t>
            </a:r>
            <a:r>
              <a:rPr lang="ru-RU" dirty="0" smtClean="0"/>
              <a:t>%)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Формирующее оценивание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Это современная международная образовательная стратегия;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Внутреннее (формирующее) оценивание противопоставлено внешнему (стандартизированному, суммирующему);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 smtClean="0"/>
              <a:t>Формирующее </a:t>
            </a:r>
            <a:r>
              <a:rPr lang="ru-RU" dirty="0"/>
              <a:t>оценивание </a:t>
            </a:r>
            <a:r>
              <a:rPr lang="ru-RU" dirty="0" smtClean="0"/>
              <a:t>ориентировано </a:t>
            </a:r>
            <a:r>
              <a:rPr lang="ru-RU" dirty="0"/>
              <a:t>на конкретного ученика, призвано выявить пробелы в освоении учащимся того или иного элемента содержания образования, с тем чтобы восполнить их с максимальной эффективностью, и не предполагает сравнения результатов разных учащихся  (И. С. Фишман, Г. Б. Голуб);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Это скорее не балльная, а словесная, описательная система (</a:t>
            </a:r>
            <a:r>
              <a:rPr lang="ru-RU" dirty="0" err="1"/>
              <a:t>William</a:t>
            </a:r>
            <a:r>
              <a:rPr lang="ru-RU" dirty="0"/>
              <a:t> </a:t>
            </a:r>
            <a:r>
              <a:rPr lang="ru-RU" dirty="0" err="1"/>
              <a:t>Boyle</a:t>
            </a:r>
            <a:r>
              <a:rPr lang="ru-RU" dirty="0"/>
              <a:t>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Формирующее </a:t>
            </a:r>
            <a:r>
              <a:rPr lang="ru-RU" dirty="0"/>
              <a:t>оценивание – это «оценивание для обучения» (М. А. </a:t>
            </a:r>
            <a:r>
              <a:rPr lang="ru-RU" dirty="0" err="1"/>
              <a:t>Пинская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3217123"/>
              </p:ext>
            </p:extLst>
          </p:nvPr>
        </p:nvGraphicFramePr>
        <p:xfrm>
          <a:off x="0" y="116633"/>
          <a:ext cx="9144000" cy="673656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499992"/>
                <a:gridCol w="4644008"/>
              </a:tblGrid>
              <a:tr h="41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Формирующее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оценивание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Суммативное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оценивание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7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Оценивание для обучения 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Оценивание обучения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Непрерывный процесс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Определенный период времени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spc="-5" dirty="0">
                          <a:effectLst/>
                        </a:rPr>
                        <a:t>Причины сильных и слабых сторон учеников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</a:rPr>
                        <a:t>Предоставление отчетности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Корректировка деятельности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Констатирование уровня </a:t>
                      </a:r>
                      <a:r>
                        <a:rPr lang="ru-RU" sz="2400" dirty="0" err="1">
                          <a:effectLst/>
                        </a:rPr>
                        <a:t>усвоенности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Предполагает обратную связь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Соотношения достижений с установленными нормами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Учитель </a:t>
                      </a:r>
                      <a:r>
                        <a:rPr lang="ru-RU" sz="2400" b="0" dirty="0" smtClean="0">
                          <a:effectLst/>
                        </a:rPr>
                        <a:t>– не</a:t>
                      </a:r>
                      <a:r>
                        <a:rPr lang="ru-RU" sz="2400" b="0" baseline="0" dirty="0" smtClean="0">
                          <a:effectLst/>
                        </a:rPr>
                        <a:t> </a:t>
                      </a:r>
                      <a:r>
                        <a:rPr lang="ru-RU" sz="2400" b="0" dirty="0" smtClean="0">
                          <a:effectLst/>
                        </a:rPr>
                        <a:t>единственный </a:t>
                      </a:r>
                      <a:r>
                        <a:rPr lang="ru-RU" sz="2400" b="0" dirty="0">
                          <a:effectLst/>
                        </a:rPr>
                        <a:t>оценщик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Предусматривает выставление оценок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Направлено на </a:t>
                      </a:r>
                      <a:r>
                        <a:rPr lang="ru-RU" sz="2400" b="0" dirty="0" smtClean="0">
                          <a:effectLst/>
                        </a:rPr>
                        <a:t>улучшение </a:t>
                      </a:r>
                      <a:r>
                        <a:rPr lang="ru-RU" sz="2400" b="0" dirty="0">
                          <a:effectLst/>
                        </a:rPr>
                        <a:t>обучения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Направлено на подведение итогов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Наблюдение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Основано на нормативных документах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Значение формирующего оценивания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для учащегося: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помогает учиться на ошибках;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помогает понять, что важно;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помогает понять, что получается;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помогает обнаруживать, что не знает;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помогает обнаруживать, что не умеет делать.</a:t>
            </a:r>
          </a:p>
          <a:p>
            <a:r>
              <a:rPr lang="ru-RU" b="1" dirty="0"/>
              <a:t>для учителя: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помогает четко </a:t>
            </a:r>
            <a:r>
              <a:rPr lang="ru-RU" dirty="0" smtClean="0"/>
              <a:t>сформулировать образовательный </a:t>
            </a:r>
            <a:r>
              <a:rPr lang="ru-RU" dirty="0"/>
              <a:t>результат, подлежащий формированию и оценке в каждом конкретном случае, и организовать в соответствии с этим свою работу;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dirty="0"/>
              <a:t>помогает сделать учащегося субъектом образовательной и оценочной </a:t>
            </a:r>
            <a:r>
              <a:rPr lang="ru-RU" dirty="0" smtClean="0"/>
              <a:t>деятельности</a:t>
            </a: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юч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ключи</Template>
  <TotalTime>317</TotalTime>
  <Words>844</Words>
  <Application>Microsoft Office PowerPoint</Application>
  <PresentationFormat>Экран (4:3)</PresentationFormat>
  <Paragraphs>161</Paragraphs>
  <Slides>22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  <vt:variant>
        <vt:lpstr>Произвольные показы</vt:lpstr>
      </vt:variant>
      <vt:variant>
        <vt:i4>5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ключи</vt:lpstr>
      <vt:lpstr>Презентация PowerPoint</vt:lpstr>
      <vt:lpstr>Проблемы образования</vt:lpstr>
      <vt:lpstr>Отметка или оценка?</vt:lpstr>
      <vt:lpstr>Традиционное или формирующее оценивание?</vt:lpstr>
      <vt:lpstr>Ваш уровень знаний  о формирующем оценивании:</vt:lpstr>
      <vt:lpstr>Опрос</vt:lpstr>
      <vt:lpstr>Формирующее оценивание</vt:lpstr>
      <vt:lpstr>Презентация PowerPoint</vt:lpstr>
      <vt:lpstr>Значение формирующего оценивания</vt:lpstr>
      <vt:lpstr>Правила формирующего оценивания</vt:lpstr>
      <vt:lpstr>Алгоритм Пинской М. А.</vt:lpstr>
      <vt:lpstr>Среды обитания организмов</vt:lpstr>
      <vt:lpstr>Пирамида Б. Блума</vt:lpstr>
      <vt:lpstr>Техники формирующего оценивания</vt:lpstr>
      <vt:lpstr>Ромашка вопросов Блума</vt:lpstr>
      <vt:lpstr>Инструментарий </vt:lpstr>
      <vt:lpstr>Карта понятий</vt:lpstr>
      <vt:lpstr>Лист обратной связи (Фишман И. С., Голуб Г. Б.) </vt:lpstr>
      <vt:lpstr>Виды оценивания</vt:lpstr>
      <vt:lpstr>Презентация PowerPoint</vt:lpstr>
      <vt:lpstr>Использованные источники</vt:lpstr>
      <vt:lpstr>Презентация PowerPoint</vt:lpstr>
      <vt:lpstr>Основной</vt:lpstr>
      <vt:lpstr>цель</vt:lpstr>
      <vt:lpstr>уровень</vt:lpstr>
      <vt:lpstr>техники</vt:lpstr>
      <vt:lpstr>методы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Navigator</dc:creator>
  <cp:lastModifiedBy>Артём</cp:lastModifiedBy>
  <cp:revision>26</cp:revision>
  <dcterms:created xsi:type="dcterms:W3CDTF">2016-10-30T17:37:36Z</dcterms:created>
  <dcterms:modified xsi:type="dcterms:W3CDTF">2022-11-15T15:47:40Z</dcterms:modified>
</cp:coreProperties>
</file>